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4" r:id="rId5"/>
    <p:sldId id="265" r:id="rId6"/>
    <p:sldId id="266" r:id="rId7"/>
    <p:sldId id="267" r:id="rId8"/>
    <p:sldId id="261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B55"/>
    <a:srgbClr val="BF6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9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873637-2009-D645-8B8B-CC06CD09524E}" type="slidenum">
              <a:rPr lang="en-US"/>
              <a:pPr/>
              <a:t>‹#›</a:t>
            </a:fld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6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84" y="548681"/>
            <a:ext cx="7988300" cy="1008111"/>
          </a:xfrm>
        </p:spPr>
        <p:txBody>
          <a:bodyPr anchor="t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992888" cy="64807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0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 Brand Scotland PPT page header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9114757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2656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Brand Scotland PPT title p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8" y="0"/>
            <a:ext cx="9114757" cy="6858000"/>
          </a:xfrm>
          <a:prstGeom prst="rect">
            <a:avLst/>
          </a:prstGeom>
        </p:spPr>
      </p:pic>
      <p:sp>
        <p:nvSpPr>
          <p:cNvPr id="5" name="Title Placeholder 1"/>
          <p:cNvSpPr txBox="1">
            <a:spLocks/>
          </p:cNvSpPr>
          <p:nvPr/>
        </p:nvSpPr>
        <p:spPr bwMode="auto">
          <a:xfrm>
            <a:off x="511696" y="2924944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200" dirty="0">
                <a:solidFill>
                  <a:srgbClr val="BF689F"/>
                </a:solidFill>
                <a:latin typeface="Verdana" charset="0"/>
                <a:cs typeface="Verdana" charset="0"/>
              </a:rPr>
              <a:t>Liberation, Equality, and Diversity in the Curriculum: the student perspective</a:t>
            </a:r>
            <a:endParaRPr lang="en-US" sz="3200" dirty="0">
              <a:solidFill>
                <a:srgbClr val="BF689F"/>
              </a:solidFill>
              <a:latin typeface="Verdana" charset="0"/>
              <a:cs typeface="Verdana" charset="0"/>
            </a:endParaRPr>
          </a:p>
        </p:txBody>
      </p:sp>
      <p:sp>
        <p:nvSpPr>
          <p:cNvPr id="6" name="Title Placeholder 1"/>
          <p:cNvSpPr txBox="1">
            <a:spLocks/>
          </p:cNvSpPr>
          <p:nvPr/>
        </p:nvSpPr>
        <p:spPr bwMode="auto">
          <a:xfrm>
            <a:off x="476250" y="4676775"/>
            <a:ext cx="82296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840B55"/>
                </a:solidFill>
                <a:latin typeface="Verdana" charset="0"/>
                <a:cs typeface="Verdana" charset="0"/>
              </a:rPr>
              <a:t>Megan McHaney, NUS Scotland</a:t>
            </a:r>
          </a:p>
          <a:p>
            <a:pPr eaLnBrk="1" hangingPunct="1"/>
            <a:r>
              <a:rPr lang="en-US" dirty="0" smtClean="0">
                <a:solidFill>
                  <a:srgbClr val="840B55"/>
                </a:solidFill>
                <a:latin typeface="Verdana" charset="0"/>
                <a:cs typeface="Verdana" charset="0"/>
              </a:rPr>
              <a:t>Stephanie Millar, sparqs</a:t>
            </a:r>
            <a:endParaRPr lang="en-US" dirty="0">
              <a:solidFill>
                <a:srgbClr val="840B55"/>
              </a:solidFill>
              <a:latin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Student Engagement Framework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136904" cy="648072"/>
          </a:xfrm>
        </p:spPr>
        <p:txBody>
          <a:bodyPr/>
          <a:lstStyle/>
          <a:p>
            <a:r>
              <a:rPr lang="en-GB" dirty="0"/>
              <a:t>There are </a:t>
            </a:r>
            <a:r>
              <a:rPr lang="en-GB" dirty="0" smtClean="0"/>
              <a:t>six features:</a:t>
            </a:r>
          </a:p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culture of engagement.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Students as partners.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Responding to diversity.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Valuing the student contribution.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Focus on enhancement and change.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Appropriate resources and support.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98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08912" cy="648072"/>
          </a:xfrm>
        </p:spPr>
        <p:txBody>
          <a:bodyPr/>
          <a:lstStyle/>
          <a:p>
            <a:r>
              <a:rPr lang="en-GB" dirty="0"/>
              <a:t>By the end of the session participants will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be aware of the student perspective;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identify possible joint approaches to curriculum work;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be </a:t>
            </a:r>
            <a:r>
              <a:rPr lang="en-GB" dirty="0"/>
              <a:t>able to explain the importance of involving students in curriculum development </a:t>
            </a:r>
            <a:r>
              <a:rPr lang="en-GB" dirty="0" smtClean="0"/>
              <a:t>work;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recognise how </a:t>
            </a:r>
            <a:r>
              <a:rPr lang="en-GB" dirty="0"/>
              <a:t>a Students’ Association can support this </a:t>
            </a:r>
            <a:r>
              <a:rPr lang="en-GB" dirty="0" smtClean="0"/>
              <a:t>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2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W Brand Scotland PPT divider heading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" y="-2704"/>
            <a:ext cx="9114580" cy="6857866"/>
          </a:xfrm>
          <a:prstGeom prst="rect">
            <a:avLst/>
          </a:prstGeom>
        </p:spPr>
      </p:pic>
      <p:sp>
        <p:nvSpPr>
          <p:cNvPr id="5" name="Title Placeholder 1"/>
          <p:cNvSpPr txBox="1">
            <a:spLocks/>
          </p:cNvSpPr>
          <p:nvPr/>
        </p:nvSpPr>
        <p:spPr bwMode="auto">
          <a:xfrm>
            <a:off x="476250" y="2066925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  <a:latin typeface="Verdana" charset="0"/>
                <a:cs typeface="Verdana" charset="0"/>
              </a:rPr>
              <a:t>Understanding </a:t>
            </a:r>
          </a:p>
          <a:p>
            <a:pPr eaLnBrk="1" hangingPunct="1"/>
            <a:r>
              <a:rPr lang="en-US" sz="3200" dirty="0" smtClean="0">
                <a:solidFill>
                  <a:schemeClr val="bg1"/>
                </a:solidFill>
                <a:latin typeface="Verdana" charset="0"/>
                <a:cs typeface="Verdana" charset="0"/>
              </a:rPr>
              <a:t>Student demographics</a:t>
            </a:r>
            <a:endParaRPr lang="en-US" sz="32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7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Who our are our students?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992888" cy="648072"/>
          </a:xfrm>
        </p:spPr>
        <p:txBody>
          <a:bodyPr/>
          <a:lstStyle/>
          <a:p>
            <a:r>
              <a:rPr lang="en-GB" b="1" dirty="0" smtClean="0"/>
              <a:t>ECU ‘Equality in higher education’, 2012*</a:t>
            </a:r>
          </a:p>
          <a:p>
            <a:endParaRPr lang="en-GB" sz="800" b="1" dirty="0"/>
          </a:p>
          <a:p>
            <a:r>
              <a:rPr lang="en-GB" dirty="0" smtClean="0"/>
              <a:t>In Scotland (in common with </a:t>
            </a:r>
            <a:r>
              <a:rPr lang="en-GB" dirty="0" err="1" smtClean="0"/>
              <a:t>rUK</a:t>
            </a:r>
            <a:r>
              <a:rPr lang="en-GB" dirty="0" smtClean="0"/>
              <a:t>), the student population broadly reflects the wider population… </a:t>
            </a:r>
          </a:p>
          <a:p>
            <a:endParaRPr lang="en-GB" sz="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56.8% of all students female.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7.1% of all students ‘BME’.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7.8% of all students disabled.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59% of </a:t>
            </a:r>
            <a:r>
              <a:rPr lang="en-GB" i="1" dirty="0" smtClean="0"/>
              <a:t>first year </a:t>
            </a:r>
            <a:r>
              <a:rPr lang="en-GB" dirty="0" smtClean="0"/>
              <a:t>students</a:t>
            </a:r>
            <a:r>
              <a:rPr lang="en-GB" i="1" dirty="0" smtClean="0"/>
              <a:t> </a:t>
            </a:r>
            <a:r>
              <a:rPr lang="en-GB" dirty="0" smtClean="0"/>
              <a:t>aged over 21.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93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But even these aren’t homogenous…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136904" cy="1800200"/>
          </a:xfrm>
        </p:spPr>
        <p:txBody>
          <a:bodyPr/>
          <a:lstStyle/>
          <a:p>
            <a:r>
              <a:rPr lang="en-GB" sz="2000" b="1" dirty="0" smtClean="0"/>
              <a:t>Black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1.4% black (0.1% Caribbean, 1.2% African).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3.1% Asian (1% Indian, 1.3% Pakistani).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0.8% Chinese.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/>
          </a:p>
          <a:p>
            <a:r>
              <a:rPr lang="en-GB" sz="2000" b="1" dirty="0" smtClean="0"/>
              <a:t>Disabled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Majority (47.7%) have specific learning difficulty.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8.8% have two or more impairments.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/>
          </a:p>
          <a:p>
            <a:r>
              <a:rPr lang="en-GB" sz="2000" b="1" dirty="0" smtClean="0"/>
              <a:t>Multiple identities matter too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For example, women more likely than men to declare a disability (57.2% v 42.8%).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59.3% of black students are women. </a:t>
            </a:r>
          </a:p>
        </p:txBody>
      </p:sp>
    </p:spTree>
    <p:extLst>
      <p:ext uri="{BB962C8B-B14F-4D97-AF65-F5344CB8AC3E}">
        <p14:creationId xmlns:p14="http://schemas.microsoft.com/office/powerpoint/2010/main" val="238308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Liberating the student lifecycle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648072"/>
          </a:xfrm>
        </p:spPr>
        <p:txBody>
          <a:bodyPr/>
          <a:lstStyle/>
          <a:p>
            <a:r>
              <a:rPr lang="en-GB" sz="2000" b="1" dirty="0" smtClean="0"/>
              <a:t>Access: </a:t>
            </a:r>
            <a:r>
              <a:rPr lang="en-GB" sz="2000" dirty="0" smtClean="0"/>
              <a:t>Biggest proportions of disabled students studying creative arts + subjects allied to medicine.</a:t>
            </a:r>
          </a:p>
          <a:p>
            <a:endParaRPr lang="en-GB" sz="2000" dirty="0"/>
          </a:p>
          <a:p>
            <a:r>
              <a:rPr lang="en-GB" sz="2000" dirty="0" smtClean="0"/>
              <a:t>Similarly, women well represented in HE, but significantly underrepresented in engineering (14.7%)/overrepresented in AHP (79.3%). Similar pattern for older students. </a:t>
            </a:r>
          </a:p>
          <a:p>
            <a:endParaRPr lang="en-GB" sz="2000" b="1" dirty="0"/>
          </a:p>
          <a:p>
            <a:r>
              <a:rPr lang="en-GB" sz="2000" b="1" dirty="0" smtClean="0"/>
              <a:t>Retention: </a:t>
            </a:r>
            <a:r>
              <a:rPr lang="en-GB" sz="2000" dirty="0" smtClean="0"/>
              <a:t>Black students most likely to drop out and no longer be in HE (13.9% v. 9.8% white). Older students also have higher drop out rates. </a:t>
            </a:r>
          </a:p>
          <a:p>
            <a:endParaRPr lang="en-GB" sz="2000" dirty="0"/>
          </a:p>
          <a:p>
            <a:r>
              <a:rPr lang="en-GB" sz="2000" b="1" dirty="0" smtClean="0"/>
              <a:t>Outcomes: </a:t>
            </a:r>
            <a:r>
              <a:rPr lang="en-GB" sz="2000" dirty="0" smtClean="0"/>
              <a:t>Overall BME attainment gap is 12.7%; increases to 31.9% for black students.</a:t>
            </a:r>
          </a:p>
          <a:p>
            <a:endParaRPr lang="en-GB" sz="2000" dirty="0"/>
          </a:p>
          <a:p>
            <a:r>
              <a:rPr lang="en-GB" sz="2000" dirty="0" smtClean="0"/>
              <a:t>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82316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NUS Scotland’s position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08912" cy="6480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There’s a vital need to link outcome agreements with wider learning and teaching policy.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GB" i="1" dirty="0" smtClean="0"/>
              <a:t>Outcomes across the whole student lifecycle, and how deliver those outcomes.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Can’t just think about these groups as a homogenous one to ‘liberate the curriculum’ for.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GB" i="1" dirty="0" smtClean="0"/>
              <a:t>We need to think about diversifying not just the content, but also the delivery.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6298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W Brand Scotland PPT divider heading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" y="-2704"/>
            <a:ext cx="9114580" cy="6857866"/>
          </a:xfrm>
          <a:prstGeom prst="rect">
            <a:avLst/>
          </a:prstGeom>
        </p:spPr>
      </p:pic>
      <p:sp>
        <p:nvSpPr>
          <p:cNvPr id="5" name="Title Placeholder 1"/>
          <p:cNvSpPr txBox="1">
            <a:spLocks/>
          </p:cNvSpPr>
          <p:nvPr/>
        </p:nvSpPr>
        <p:spPr bwMode="auto">
          <a:xfrm>
            <a:off x="476250" y="2066925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  <a:latin typeface="Verdana" charset="0"/>
                <a:cs typeface="Verdana" charset="0"/>
              </a:rPr>
              <a:t>Engaging students</a:t>
            </a:r>
            <a:endParaRPr lang="en-US" sz="32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Engagement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08912" cy="648072"/>
          </a:xfrm>
        </p:spPr>
        <p:txBody>
          <a:bodyPr/>
          <a:lstStyle/>
          <a:p>
            <a:r>
              <a:rPr lang="en-GB" dirty="0"/>
              <a:t>There are five key elements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Students feeling part of a supportive institution.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Students engaging in their own learning.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Students working with their institution in shaping the direction of learning.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Formal mechanisms for quality and governance.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Influencing the student experience at national level.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S-Presentation-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478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NUS-Presentation-template</vt:lpstr>
      <vt:lpstr>PowerPoint Presentation</vt:lpstr>
      <vt:lpstr>Objectives</vt:lpstr>
      <vt:lpstr>PowerPoint Presentation</vt:lpstr>
      <vt:lpstr>Who our are our students?</vt:lpstr>
      <vt:lpstr>But even these aren’t homogenous…</vt:lpstr>
      <vt:lpstr>Liberating the student lifecycle</vt:lpstr>
      <vt:lpstr>NUS Scotland’s position </vt:lpstr>
      <vt:lpstr>PowerPoint Presentation</vt:lpstr>
      <vt:lpstr>Student Engagement Framework</vt:lpstr>
      <vt:lpstr>Student Engagement Framework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Millar</dc:creator>
  <cp:lastModifiedBy>NUS ORG</cp:lastModifiedBy>
  <cp:revision>23</cp:revision>
  <dcterms:modified xsi:type="dcterms:W3CDTF">2014-04-04T14:47:17Z</dcterms:modified>
</cp:coreProperties>
</file>